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89" r:id="rId3"/>
    <p:sldId id="290" r:id="rId4"/>
    <p:sldId id="291" r:id="rId5"/>
    <p:sldId id="259" r:id="rId6"/>
    <p:sldId id="257" r:id="rId7"/>
    <p:sldId id="258" r:id="rId8"/>
    <p:sldId id="260" r:id="rId9"/>
    <p:sldId id="261" r:id="rId10"/>
    <p:sldId id="262" r:id="rId11"/>
    <p:sldId id="263" r:id="rId12"/>
    <p:sldId id="265" r:id="rId13"/>
    <p:sldId id="266" r:id="rId14"/>
    <p:sldId id="267" r:id="rId15"/>
    <p:sldId id="268" r:id="rId16"/>
    <p:sldId id="269" r:id="rId17"/>
    <p:sldId id="270" r:id="rId18"/>
    <p:sldId id="272" r:id="rId19"/>
    <p:sldId id="274" r:id="rId20"/>
    <p:sldId id="273"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C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08"/>
    <p:restoredTop sz="85809"/>
  </p:normalViewPr>
  <p:slideViewPr>
    <p:cSldViewPr snapToGrid="0">
      <p:cViewPr varScale="1">
        <p:scale>
          <a:sx n="137" d="100"/>
          <a:sy n="137" d="100"/>
        </p:scale>
        <p:origin x="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5A8B2-4D7C-F747-AAB3-F3ADF87C2E5A}" type="datetimeFigureOut">
              <a:rPr lang="en-BE" smtClean="0"/>
              <a:t>30/01/2024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9C2D3-10A6-BA4A-A1A0-FEF31E4DC6A3}" type="slidenum">
              <a:rPr lang="en-BE" smtClean="0"/>
              <a:t>‹#›</a:t>
            </a:fld>
            <a:endParaRPr lang="en-BE"/>
          </a:p>
        </p:txBody>
      </p:sp>
    </p:spTree>
    <p:extLst>
      <p:ext uri="{BB962C8B-B14F-4D97-AF65-F5344CB8AC3E}">
        <p14:creationId xmlns:p14="http://schemas.microsoft.com/office/powerpoint/2010/main" val="1974861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Therac-25 was a radiation therapy device.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6</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input, 3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25</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p>
        </p:txBody>
      </p:sp>
      <p:sp>
        <p:nvSpPr>
          <p:cNvPr id="4" name="Slide Number Placeholder 3"/>
          <p:cNvSpPr>
            <a:spLocks noGrp="1"/>
          </p:cNvSpPr>
          <p:nvPr>
            <p:ph type="sldNum" sz="quarter" idx="5"/>
          </p:nvPr>
        </p:nvSpPr>
        <p:spPr/>
        <p:txBody>
          <a:bodyPr/>
          <a:lstStyle/>
          <a:p>
            <a:fld id="{A042266E-4AE0-3346-930D-BC097FD258CE}" type="slidenum">
              <a:rPr lang="en-BE" smtClean="0"/>
              <a:t>26</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Needs to cover all the conditions  coverage </a:t>
            </a:r>
          </a:p>
          <a:p>
            <a:r>
              <a:rPr lang="en-GB" dirty="0"/>
              <a:t>T</a:t>
            </a:r>
            <a:r>
              <a:rPr lang="en-BE" dirty="0"/>
              <a:t>he TC needs to it goes inside the if or inside the else.</a:t>
            </a:r>
          </a:p>
          <a:p>
            <a:r>
              <a:rPr lang="en-BE" dirty="0"/>
              <a:t>In this case, we only have the only if and no else. </a:t>
            </a:r>
            <a:r>
              <a:rPr lang="en-GB" dirty="0"/>
              <a:t>All the different states of the condition (true or false) need to be tested.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8</a:t>
            </a:fld>
            <a:endParaRPr lang="en-BE"/>
          </a:p>
        </p:txBody>
      </p:sp>
    </p:spTree>
    <p:extLst>
      <p:ext uri="{BB962C8B-B14F-4D97-AF65-F5344CB8AC3E}">
        <p14:creationId xmlns:p14="http://schemas.microsoft.com/office/powerpoint/2010/main" val="90378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9</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412783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53475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EE88-36F1-D67D-D701-C57B0D71720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85AE2BD0-F993-AD94-4D43-F17164669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3F7BB195-031E-5DEE-925F-D41A1ABC5939}"/>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1792C158-0E4C-076A-724D-AE8FCE28A74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2A4EA32A-12D6-5A8E-F72E-7522376034FD}"/>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10735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EB98-832B-7F29-E11B-1ABB65E84E5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1D655C3-4B8D-F836-DDAC-478FA647584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19D6247-F5A1-D59B-7D6A-7C92AC83CBAF}"/>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8F22E1FA-C458-9831-570F-516F1192F0A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8D1A9-6411-A645-EE88-6E0818A119B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780443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226822-6DAC-9F1B-572F-6E83D877DD7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8DBD218-FA41-5022-32D6-3FA4804A975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BB4BB638-EC33-8404-F073-0118E280834D}"/>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748D2D43-2057-8586-7B7B-2DD19A798A8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FB09FE3-F7ED-A28A-1A30-2CFB07F1D6AB}"/>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3271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0B00-233A-24C2-3D77-3DB620F0E27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EDC769E-8294-5210-EB1D-5041F4FFA6B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731189A-07D2-60D3-05CA-9F455BC28F92}"/>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80E4A3FC-EC46-09E8-DC6A-7D72D7582AB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84CF5BE-574D-A5D0-E7DE-D147F3BC152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93944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2B4D-91B4-6B27-599E-F5BA2166AD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B500365B-A80B-DD3E-F84B-E82CC4ECFF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8E919-AC72-6254-2D4E-D16F98C0B894}"/>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FACCFB7A-10D3-A5B5-A5B6-21C6F16C0DB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5FC150E-B135-A100-B098-323CE29CE169}"/>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50596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3903-3134-0BCB-CD03-D6BFA421669A}"/>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E8C472B-1546-C2B2-3AC0-B514E01227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8D82C2C-3382-D003-8DC7-927C95E0C2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539352D3-F4DF-AED2-6284-D39742FEC95A}"/>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6" name="Footer Placeholder 5">
            <a:extLst>
              <a:ext uri="{FF2B5EF4-FFF2-40B4-BE49-F238E27FC236}">
                <a16:creationId xmlns:a16="http://schemas.microsoft.com/office/drawing/2014/main" id="{B1577FB0-6CFA-3C19-3E7D-AA57DFA93C3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492029E8-3423-C7C5-1DEB-9C40B309C98E}"/>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684068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3CB9-86CC-3677-3911-6DDEDF42B5A3}"/>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0389B869-7F80-604C-519A-4E16E3917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83970D-5822-2154-5DDC-68C5B17D385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0A37C23-66CA-17A7-97C0-2554F63E1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FE5ACE-445C-2B38-F1E0-90F25D254F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D6B923A-9C52-ACA7-888B-D555195A4EC3}"/>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8" name="Footer Placeholder 7">
            <a:extLst>
              <a:ext uri="{FF2B5EF4-FFF2-40B4-BE49-F238E27FC236}">
                <a16:creationId xmlns:a16="http://schemas.microsoft.com/office/drawing/2014/main" id="{BCC9ECFF-C34B-89FF-6BAB-FD7465289C8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D62CCBE1-9B1D-04EB-2A29-16F19C8C4C9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1789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790A-225B-DCCC-9D56-D29673FA5758}"/>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175CF2EB-C428-A380-3C62-4A66FC2EBD7A}"/>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4" name="Footer Placeholder 3">
            <a:extLst>
              <a:ext uri="{FF2B5EF4-FFF2-40B4-BE49-F238E27FC236}">
                <a16:creationId xmlns:a16="http://schemas.microsoft.com/office/drawing/2014/main" id="{9A94193E-5C51-00B4-AFEC-19CE2033AA99}"/>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B43755B5-54C1-6649-8ECC-E6B057AFEAB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09655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C854B-26D0-30E5-0D34-22FEE57DE0E4}"/>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3" name="Footer Placeholder 2">
            <a:extLst>
              <a:ext uri="{FF2B5EF4-FFF2-40B4-BE49-F238E27FC236}">
                <a16:creationId xmlns:a16="http://schemas.microsoft.com/office/drawing/2014/main" id="{19609E3C-82CC-E838-F061-57068A9CDBD8}"/>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60F096B-EF52-126E-8CD2-BCF5EA9D9530}"/>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90567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4647-4D8A-2A52-10B7-BE7DB775A0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C74F40AB-9B8A-4551-3D8D-ED585074E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1FF2B12E-F1CD-1A70-BDBF-B9DF29112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EBC62F-8DC5-B0D1-FA5F-7D49D8BF9709}"/>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6" name="Footer Placeholder 5">
            <a:extLst>
              <a:ext uri="{FF2B5EF4-FFF2-40B4-BE49-F238E27FC236}">
                <a16:creationId xmlns:a16="http://schemas.microsoft.com/office/drawing/2014/main" id="{5B424F87-77B7-A837-AEB7-A3D517E9ED4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80B1A3D-A405-1884-216B-A024CE234B4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151259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69AE-97BC-677A-6F87-A14A46ABD0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3FE1F91-40A1-082F-FD57-F292571639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3AA8D0DE-E670-23F4-C493-11A509B64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0996DF-E371-EDA8-9D81-4E31DB4F2A42}"/>
              </a:ext>
            </a:extLst>
          </p:cNvPr>
          <p:cNvSpPr>
            <a:spLocks noGrp="1"/>
          </p:cNvSpPr>
          <p:nvPr>
            <p:ph type="dt" sz="half" idx="10"/>
          </p:nvPr>
        </p:nvSpPr>
        <p:spPr/>
        <p:txBody>
          <a:bodyPr/>
          <a:lstStyle/>
          <a:p>
            <a:fld id="{76372AEC-6AE4-9749-8617-314EAF59A8EA}" type="datetimeFigureOut">
              <a:rPr lang="en-BE" smtClean="0"/>
              <a:t>30/01/2024</a:t>
            </a:fld>
            <a:endParaRPr lang="en-BE"/>
          </a:p>
        </p:txBody>
      </p:sp>
      <p:sp>
        <p:nvSpPr>
          <p:cNvPr id="6" name="Footer Placeholder 5">
            <a:extLst>
              <a:ext uri="{FF2B5EF4-FFF2-40B4-BE49-F238E27FC236}">
                <a16:creationId xmlns:a16="http://schemas.microsoft.com/office/drawing/2014/main" id="{70C782CD-4FB3-B762-CD16-9F8C94EFF48E}"/>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F6F06FA-DD9E-45B5-DE02-88205051EFA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85432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C9B919-1E9B-0E1D-8362-D45AC11DF9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312D64C4-9781-AFE7-ED0C-3E03B07E3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0B90629-B336-33CD-7C2C-726A4EAC23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72AEC-6AE4-9749-8617-314EAF59A8EA}" type="datetimeFigureOut">
              <a:rPr lang="en-BE" smtClean="0"/>
              <a:t>30/01/2024</a:t>
            </a:fld>
            <a:endParaRPr lang="en-BE"/>
          </a:p>
        </p:txBody>
      </p:sp>
      <p:sp>
        <p:nvSpPr>
          <p:cNvPr id="5" name="Footer Placeholder 4">
            <a:extLst>
              <a:ext uri="{FF2B5EF4-FFF2-40B4-BE49-F238E27FC236}">
                <a16:creationId xmlns:a16="http://schemas.microsoft.com/office/drawing/2014/main" id="{2E85FEA5-E5B4-1920-8729-C5C6C0F5F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5134C83E-7B5A-CF83-72DE-C30FA146CB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97279-4371-D54F-B2CD-4E6F4E0FB68D}" type="slidenum">
              <a:rPr lang="en-BE" smtClean="0"/>
              <a:t>‹#›</a:t>
            </a:fld>
            <a:endParaRPr lang="en-BE"/>
          </a:p>
        </p:txBody>
      </p:sp>
    </p:spTree>
    <p:extLst>
      <p:ext uri="{BB962C8B-B14F-4D97-AF65-F5344CB8AC3E}">
        <p14:creationId xmlns:p14="http://schemas.microsoft.com/office/powerpoint/2010/main" val="2918099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49.png"/><Relationship Id="rId12"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53.png"/><Relationship Id="rId5" Type="http://schemas.openxmlformats.org/officeDocument/2006/relationships/image" Target="../media/image47.jpeg"/><Relationship Id="rId10" Type="http://schemas.openxmlformats.org/officeDocument/2006/relationships/image" Target="../media/image52.png"/><Relationship Id="rId4" Type="http://schemas.openxmlformats.org/officeDocument/2006/relationships/image" Target="../media/image20.png"/><Relationship Id="rId9"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9.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4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1989-BAB8-5FD1-3046-86C872304241}"/>
              </a:ext>
            </a:extLst>
          </p:cNvPr>
          <p:cNvSpPr>
            <a:spLocks noGrp="1"/>
          </p:cNvSpPr>
          <p:nvPr>
            <p:ph type="ctrTitle"/>
          </p:nvPr>
        </p:nvSpPr>
        <p:spPr/>
        <p:txBody>
          <a:bodyPr/>
          <a:lstStyle/>
          <a:p>
            <a:r>
              <a:rPr lang="en-BE" dirty="0"/>
              <a:t>Software Testing</a:t>
            </a:r>
          </a:p>
        </p:txBody>
      </p:sp>
      <p:sp>
        <p:nvSpPr>
          <p:cNvPr id="3" name="Subtitle 2">
            <a:extLst>
              <a:ext uri="{FF2B5EF4-FFF2-40B4-BE49-F238E27FC236}">
                <a16:creationId xmlns:a16="http://schemas.microsoft.com/office/drawing/2014/main" id="{085CC167-663A-F012-417D-A73F537C4A38}"/>
              </a:ext>
            </a:extLst>
          </p:cNvPr>
          <p:cNvSpPr>
            <a:spLocks noGrp="1"/>
          </p:cNvSpPr>
          <p:nvPr>
            <p:ph type="subTitle" idx="1"/>
          </p:nvPr>
        </p:nvSpPr>
        <p:spPr/>
        <p:txBody>
          <a:bodyPr/>
          <a:lstStyle/>
          <a:p>
            <a:pPr algn="l"/>
            <a:r>
              <a:rPr lang="en-BE" dirty="0"/>
              <a:t>John Businge</a:t>
            </a:r>
          </a:p>
          <a:p>
            <a:pPr algn="l"/>
            <a:r>
              <a:rPr lang="en-BE" dirty="0"/>
              <a:t>john.businge@unlv.edu</a:t>
            </a:r>
          </a:p>
          <a:p>
            <a:endParaRPr lang="en-BE" dirty="0"/>
          </a:p>
        </p:txBody>
      </p:sp>
    </p:spTree>
    <p:extLst>
      <p:ext uri="{BB962C8B-B14F-4D97-AF65-F5344CB8AC3E}">
        <p14:creationId xmlns:p14="http://schemas.microsoft.com/office/powerpoint/2010/main" val="494888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277"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195"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102"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614"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3139"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630121"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7390308"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10151595"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0734"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10323393"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371456" y="5004930"/>
            <a:ext cx="7936627" cy="1508105"/>
          </a:xfrm>
          <a:prstGeom prst="rect">
            <a:avLst/>
          </a:prstGeom>
          <a:noFill/>
          <a:ln w="28575">
            <a:solidFill>
              <a:srgbClr val="134C13"/>
            </a:solidFill>
          </a:ln>
        </p:spPr>
        <p:txBody>
          <a:bodyPr wrap="square">
            <a:spAutoFit/>
          </a:bodyPr>
          <a:lstStyle/>
          <a:p>
            <a:r>
              <a:rPr lang="en-GB" sz="2000" i="1" dirty="0">
                <a:effectLst/>
                <a:latin typeface="Times"/>
              </a:rPr>
              <a:t>Unit tests should add value to your</a:t>
            </a:r>
            <a:r>
              <a:rPr lang="en-GB" sz="2000" i="0" dirty="0">
                <a:effectLst/>
                <a:latin typeface="Times"/>
              </a:rPr>
              <a:t> </a:t>
            </a:r>
            <a:r>
              <a:rPr lang="en-GB" sz="2000" i="1" dirty="0">
                <a:effectLst/>
                <a:latin typeface="Times"/>
              </a:rPr>
              <a:t>project.</a:t>
            </a:r>
          </a:p>
          <a:p>
            <a:pPr marL="285750" indent="-285750">
              <a:buFont typeface="Arial" panose="020B0604020202020204" pitchFamily="34" charset="0"/>
              <a:buChar char="•"/>
            </a:pPr>
            <a:r>
              <a:rPr lang="en-GB" dirty="0"/>
              <a:t>The same high-quality requirements for the production code have to be valid for the unit test code. </a:t>
            </a:r>
          </a:p>
          <a:p>
            <a:pPr marL="285750" indent="-285750">
              <a:buFont typeface="Arial" panose="020B0604020202020204" pitchFamily="34" charset="0"/>
              <a:buChar char="•"/>
            </a:pPr>
            <a:r>
              <a:rPr lang="en-GB" dirty="0"/>
              <a:t>Ideally, there should be no distinction between production and test code—they are equal.</a:t>
            </a:r>
            <a:endParaRPr lang="en-BE" dirty="0"/>
          </a:p>
        </p:txBody>
      </p:sp>
    </p:spTree>
    <p:extLst>
      <p:ext uri="{BB962C8B-B14F-4D97-AF65-F5344CB8AC3E}">
        <p14:creationId xmlns:p14="http://schemas.microsoft.com/office/powerpoint/2010/main" val="197073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2000548"/>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tested, and what was the environment of the test</a:t>
            </a: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Times"/>
                </a:rPr>
                <a:t>cacheIsEmpty_addElement_sizeIsOne</a:t>
              </a:r>
              <a:r>
                <a:rPr lang="en-GB" sz="2000" dirty="0">
                  <a:effectLst/>
                  <a:latin typeface="Times"/>
                </a:rPr>
                <a:t>()</a:t>
              </a:r>
            </a:p>
            <a:p>
              <a:r>
                <a:rPr lang="en-GB" sz="2000" dirty="0" err="1">
                  <a:effectLst/>
                  <a:latin typeface="Times"/>
                </a:rPr>
                <a:t>cacheContainsOneElement_removeElement_sizeIsZero</a:t>
              </a:r>
              <a:r>
                <a:rPr lang="en-GB" sz="2000" dirty="0">
                  <a:effectLst/>
                  <a:latin typeface="Times"/>
                </a:rPr>
                <a:t>();</a:t>
              </a:r>
            </a:p>
            <a:p>
              <a:r>
                <a:rPr lang="en-GB" sz="2000" dirty="0" err="1">
                  <a:effectLst/>
                  <a:latin typeface="Times"/>
                </a:rPr>
                <a:t>givenTwoComplexNumbers_add_Works</a:t>
              </a:r>
              <a:r>
                <a:rPr lang="en-GB" sz="2000" dirty="0">
                  <a:effectLst/>
                  <a:latin typeface="Times"/>
                </a:rPr>
                <a:t>()</a:t>
              </a:r>
              <a:endParaRPr lang="en-GB" sz="2000" dirty="0">
                <a:latin typeface="Times"/>
              </a:endParaRPr>
            </a:p>
            <a:p>
              <a:r>
                <a:rPr lang="en-GB" sz="2000" dirty="0">
                  <a:effectLst/>
                  <a:latin typeface="Times"/>
                </a:rPr>
                <a:t>givenTwoMoneyObjectsWithDifferentBalance_InequalityComparison_Works()</a:t>
              </a:r>
            </a:p>
            <a:p>
              <a:r>
                <a:rPr lang="en-GB" sz="2000" dirty="0" err="1">
                  <a:effectLst/>
                  <a:latin typeface="Times"/>
                </a:rPr>
                <a:t>invoiceIsReadyForAccounting_getInvoiceDate_returnsToday</a:t>
              </a:r>
              <a:r>
                <a:rPr lang="en-GB" sz="2000" dirty="0">
                  <a:effectLst/>
                  <a:latin typeface="Times"/>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grpSp>
        <p:nvGrpSpPr>
          <p:cNvPr id="14" name="Group 13">
            <a:extLst>
              <a:ext uri="{FF2B5EF4-FFF2-40B4-BE49-F238E27FC236}">
                <a16:creationId xmlns:a16="http://schemas.microsoft.com/office/drawing/2014/main" id="{41BB3910-5F87-6A94-7D5F-C522F909A557}"/>
              </a:ext>
            </a:extLst>
          </p:cNvPr>
          <p:cNvGrpSpPr/>
          <p:nvPr/>
        </p:nvGrpSpPr>
        <p:grpSpPr>
          <a:xfrm>
            <a:off x="4068417" y="1577984"/>
            <a:ext cx="5247860" cy="2480221"/>
            <a:chOff x="4068417" y="1882783"/>
            <a:chExt cx="5247860" cy="2480221"/>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295" y="2166022"/>
              <a:ext cx="2196982" cy="21969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6985198" y="1882783"/>
              <a:ext cx="2079325" cy="400110"/>
            </a:xfrm>
            <a:prstGeom prst="rect">
              <a:avLst/>
            </a:prstGeom>
            <a:noFill/>
          </p:spPr>
          <p:txBody>
            <a:bodyPr wrap="square" rtlCol="0">
              <a:spAutoFit/>
            </a:bodyPr>
            <a:lstStyle/>
            <a:p>
              <a:r>
                <a:rPr lang="en-BE" sz="2000" dirty="0"/>
                <a:t>&gt;1000 unit tests</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Git and GitHub</a:t>
            </a:r>
          </a:p>
        </p:txBody>
      </p:sp>
      <p:pic>
        <p:nvPicPr>
          <p:cNvPr id="17410" name="Picture 2">
            <a:extLst>
              <a:ext uri="{FF2B5EF4-FFF2-40B4-BE49-F238E27FC236}">
                <a16:creationId xmlns:a16="http://schemas.microsoft.com/office/drawing/2014/main" id="{01B61ADD-ADAC-2365-F68D-29B881CF1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095" y="1481139"/>
            <a:ext cx="2763943" cy="154780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Diagram&#10;&#10;Description automatically generated">
            <a:extLst>
              <a:ext uri="{FF2B5EF4-FFF2-40B4-BE49-F238E27FC236}">
                <a16:creationId xmlns:a16="http://schemas.microsoft.com/office/drawing/2014/main" id="{506ABDE9-EE59-DF14-3539-91635CBF0433}"/>
              </a:ext>
            </a:extLst>
          </p:cNvPr>
          <p:cNvPicPr>
            <a:picLocks noChangeAspect="1"/>
          </p:cNvPicPr>
          <p:nvPr/>
        </p:nvPicPr>
        <p:blipFill>
          <a:blip r:embed="rId3"/>
          <a:stretch>
            <a:fillRect/>
          </a:stretch>
        </p:blipFill>
        <p:spPr>
          <a:xfrm>
            <a:off x="6624734" y="1016044"/>
            <a:ext cx="3748443" cy="1841082"/>
          </a:xfrm>
          <a:prstGeom prst="rect">
            <a:avLst/>
          </a:prstGeom>
        </p:spPr>
      </p:pic>
      <p:sp>
        <p:nvSpPr>
          <p:cNvPr id="73" name="TextBox 72">
            <a:extLst>
              <a:ext uri="{FF2B5EF4-FFF2-40B4-BE49-F238E27FC236}">
                <a16:creationId xmlns:a16="http://schemas.microsoft.com/office/drawing/2014/main" id="{643FE2E3-A639-E9F6-FECE-C4F22C5ED469}"/>
              </a:ext>
            </a:extLst>
          </p:cNvPr>
          <p:cNvSpPr txBox="1"/>
          <p:nvPr/>
        </p:nvSpPr>
        <p:spPr>
          <a:xfrm>
            <a:off x="189749" y="3633117"/>
            <a:ext cx="5682317" cy="2800767"/>
          </a:xfrm>
          <a:prstGeom prst="rect">
            <a:avLst/>
          </a:prstGeom>
          <a:noFill/>
        </p:spPr>
        <p:txBody>
          <a:bodyPr wrap="square" rtlCol="0">
            <a:spAutoFit/>
          </a:bodyPr>
          <a:lstStyle/>
          <a:p>
            <a:r>
              <a:rPr lang="en-BE" sz="1600" dirty="0"/>
              <a:t>Understand why merge conflicts happen?</a:t>
            </a:r>
          </a:p>
          <a:p>
            <a:pPr marL="285750" indent="-285750">
              <a:buFont typeface="Arial" panose="020B0604020202020204" pitchFamily="34" charset="0"/>
              <a:buChar char="•"/>
            </a:pPr>
            <a:r>
              <a:rPr lang="en-GB" sz="1600" b="1" dirty="0"/>
              <a:t>add/add</a:t>
            </a:r>
            <a:r>
              <a:rPr lang="en-GB" sz="1600" dirty="0"/>
              <a:t>: When both merge, parents (P1&amp;P2) add a new file with the same name but with different contents.</a:t>
            </a:r>
          </a:p>
          <a:p>
            <a:pPr marL="285750" indent="-285750">
              <a:buFont typeface="Arial" panose="020B0604020202020204" pitchFamily="34" charset="0"/>
              <a:buChar char="•"/>
            </a:pPr>
            <a:r>
              <a:rPr lang="en-GB" sz="1600" b="1" dirty="0"/>
              <a:t>content</a:t>
            </a:r>
            <a:r>
              <a:rPr lang="en-GB" sz="1600" dirty="0"/>
              <a:t>: When both parents apply different changes to the same file in the same location.</a:t>
            </a:r>
          </a:p>
          <a:p>
            <a:pPr marL="285750" indent="-285750">
              <a:buFont typeface="Arial" panose="020B0604020202020204" pitchFamily="34" charset="0"/>
              <a:buChar char="•"/>
            </a:pPr>
            <a:r>
              <a:rPr lang="en-GB" sz="1600" b="1" dirty="0"/>
              <a:t>modify/delete</a:t>
            </a:r>
            <a:r>
              <a:rPr lang="en-GB" sz="1600" dirty="0"/>
              <a:t>: When </a:t>
            </a:r>
            <a:r>
              <a:rPr lang="en-GB" sz="1600" i="1" dirty="0"/>
              <a:t>P1</a:t>
            </a:r>
            <a:r>
              <a:rPr lang="en-GB" sz="1600" dirty="0"/>
              <a:t> modifies a file while </a:t>
            </a:r>
            <a:r>
              <a:rPr lang="en-GB" sz="1600" i="1" dirty="0"/>
              <a:t>P2</a:t>
            </a:r>
            <a:r>
              <a:rPr lang="en-GB" sz="1600" dirty="0"/>
              <a:t> deletes it.</a:t>
            </a:r>
          </a:p>
          <a:p>
            <a:pPr marL="285750" indent="-285750">
              <a:buFont typeface="Arial" panose="020B0604020202020204" pitchFamily="34" charset="0"/>
              <a:buChar char="•"/>
            </a:pPr>
            <a:r>
              <a:rPr lang="en-GB" sz="1600" b="1" dirty="0"/>
              <a:t>rename/add</a:t>
            </a:r>
            <a:r>
              <a:rPr lang="en-GB" sz="1600" dirty="0"/>
              <a:t>: When </a:t>
            </a:r>
            <a:r>
              <a:rPr lang="en-GB" sz="1600" i="1" dirty="0"/>
              <a:t>P1</a:t>
            </a:r>
            <a:r>
              <a:rPr lang="en-GB" sz="1600" dirty="0"/>
              <a:t> renames a file, and </a:t>
            </a:r>
            <a:r>
              <a:rPr lang="en-GB" sz="1600" i="1" dirty="0"/>
              <a:t>P2</a:t>
            </a:r>
            <a:r>
              <a:rPr lang="en-GB" sz="1600" dirty="0"/>
              <a:t> adds a new file with the same name.</a:t>
            </a:r>
          </a:p>
          <a:p>
            <a:pPr marL="285750" indent="-285750">
              <a:buFont typeface="Arial" panose="020B0604020202020204" pitchFamily="34" charset="0"/>
              <a:buChar char="•"/>
            </a:pPr>
            <a:r>
              <a:rPr lang="en-GB" sz="1600" b="1" dirty="0"/>
              <a:t>rename/delete</a:t>
            </a:r>
            <a:r>
              <a:rPr lang="en-GB" sz="1600" dirty="0"/>
              <a:t>: When </a:t>
            </a:r>
            <a:r>
              <a:rPr lang="en-GB" sz="1600" i="1" dirty="0"/>
              <a:t>P1</a:t>
            </a:r>
            <a:r>
              <a:rPr lang="en-GB" sz="1600" dirty="0"/>
              <a:t> renames a file, and </a:t>
            </a:r>
            <a:r>
              <a:rPr lang="en-GB" sz="1600" i="1" dirty="0"/>
              <a:t>P2</a:t>
            </a:r>
            <a:r>
              <a:rPr lang="en-GB" sz="1600" dirty="0"/>
              <a:t> deletes it.</a:t>
            </a:r>
          </a:p>
          <a:p>
            <a:pPr marL="285750" indent="-285750">
              <a:buFont typeface="Arial" panose="020B0604020202020204" pitchFamily="34" charset="0"/>
              <a:buChar char="•"/>
            </a:pPr>
            <a:r>
              <a:rPr lang="en-GB" sz="1600" b="1" dirty="0"/>
              <a:t>rename/rename</a:t>
            </a:r>
            <a:r>
              <a:rPr lang="en-GB" sz="1600" dirty="0"/>
              <a:t>: When both parents rename a file to different names.</a:t>
            </a:r>
          </a:p>
        </p:txBody>
      </p:sp>
      <p:sp>
        <p:nvSpPr>
          <p:cNvPr id="74" name="TextBox 73">
            <a:extLst>
              <a:ext uri="{FF2B5EF4-FFF2-40B4-BE49-F238E27FC236}">
                <a16:creationId xmlns:a16="http://schemas.microsoft.com/office/drawing/2014/main" id="{02581755-FE81-6013-91E9-83C9A3B1A0E0}"/>
              </a:ext>
            </a:extLst>
          </p:cNvPr>
          <p:cNvSpPr txBox="1"/>
          <p:nvPr/>
        </p:nvSpPr>
        <p:spPr>
          <a:xfrm>
            <a:off x="6438122" y="4371780"/>
            <a:ext cx="4562670" cy="1323439"/>
          </a:xfrm>
          <a:prstGeom prst="rect">
            <a:avLst/>
          </a:prstGeom>
          <a:noFill/>
        </p:spPr>
        <p:txBody>
          <a:bodyPr wrap="square" rtlCol="0">
            <a:spAutoFit/>
          </a:bodyPr>
          <a:lstStyle/>
          <a:p>
            <a:r>
              <a:rPr lang="en-BE" sz="1600" dirty="0"/>
              <a:t>How to avoid merge conflicts</a:t>
            </a:r>
          </a:p>
          <a:p>
            <a:pPr marL="285750" indent="-285750">
              <a:buFont typeface="Arial" panose="020B0604020202020204" pitchFamily="34" charset="0"/>
              <a:buChar char="•"/>
            </a:pPr>
            <a:r>
              <a:rPr lang="en-BE" sz="1600" dirty="0"/>
              <a:t>Agree on formatng and linting rules</a:t>
            </a:r>
          </a:p>
          <a:p>
            <a:pPr marL="285750" indent="-285750">
              <a:buFont typeface="Arial" panose="020B0604020202020204" pitchFamily="34" charset="0"/>
              <a:buChar char="•"/>
            </a:pPr>
            <a:r>
              <a:rPr lang="en-GB" sz="1600" dirty="0"/>
              <a:t>Make small commits and frequently review pull requests</a:t>
            </a:r>
            <a:endParaRPr lang="en-BE" sz="1600" dirty="0"/>
          </a:p>
          <a:p>
            <a:pPr marL="285750" indent="-285750">
              <a:buFont typeface="Arial" panose="020B0604020202020204" pitchFamily="34" charset="0"/>
              <a:buChar char="•"/>
            </a:pPr>
            <a:r>
              <a:rPr lang="en-GB" sz="1600" dirty="0"/>
              <a:t>Pay attention and communicate</a:t>
            </a:r>
            <a:endParaRPr lang="en-BE" sz="1600" dirty="0"/>
          </a:p>
        </p:txBody>
      </p:sp>
      <p:grpSp>
        <p:nvGrpSpPr>
          <p:cNvPr id="79" name="Group 78">
            <a:extLst>
              <a:ext uri="{FF2B5EF4-FFF2-40B4-BE49-F238E27FC236}">
                <a16:creationId xmlns:a16="http://schemas.microsoft.com/office/drawing/2014/main" id="{C1EFF9DC-B0C4-2966-6981-8BB4CCEA1357}"/>
              </a:ext>
            </a:extLst>
          </p:cNvPr>
          <p:cNvGrpSpPr/>
          <p:nvPr/>
        </p:nvGrpSpPr>
        <p:grpSpPr>
          <a:xfrm>
            <a:off x="8521578" y="3272733"/>
            <a:ext cx="2558587" cy="1227726"/>
            <a:chOff x="8521578" y="3272733"/>
            <a:chExt cx="2558587" cy="1227726"/>
          </a:xfrm>
        </p:grpSpPr>
        <p:pic>
          <p:nvPicPr>
            <p:cNvPr id="17412" name="Picture 4" descr="Bad news rubber stamp Royalty Free Vector Image">
              <a:extLst>
                <a:ext uri="{FF2B5EF4-FFF2-40B4-BE49-F238E27FC236}">
                  <a16:creationId xmlns:a16="http://schemas.microsoft.com/office/drawing/2014/main" id="{0DFCEA31-C132-7224-D090-D555B57A7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11" b="25578"/>
            <a:stretch/>
          </p:blipFill>
          <p:spPr bwMode="auto">
            <a:xfrm>
              <a:off x="9456062" y="3272733"/>
              <a:ext cx="1624103" cy="703262"/>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Problem gradient icon Royalty Free Vector Image">
              <a:extLst>
                <a:ext uri="{FF2B5EF4-FFF2-40B4-BE49-F238E27FC236}">
                  <a16:creationId xmlns:a16="http://schemas.microsoft.com/office/drawing/2014/main" id="{18B5A554-3D8F-978F-D0F6-32DAA61BDE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99"/>
            <a:stretch/>
          </p:blipFill>
          <p:spPr bwMode="auto">
            <a:xfrm flipH="1">
              <a:off x="10069609" y="3847317"/>
              <a:ext cx="659495" cy="65314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Diagram, icon&#10;&#10;Description automatically generated">
              <a:extLst>
                <a:ext uri="{FF2B5EF4-FFF2-40B4-BE49-F238E27FC236}">
                  <a16:creationId xmlns:a16="http://schemas.microsoft.com/office/drawing/2014/main" id="{EA30316A-A9C9-4C3E-A9A9-E59C43D8A300}"/>
                </a:ext>
              </a:extLst>
            </p:cNvPr>
            <p:cNvPicPr>
              <a:picLocks noChangeAspect="1"/>
            </p:cNvPicPr>
            <p:nvPr/>
          </p:nvPicPr>
          <p:blipFill>
            <a:blip r:embed="rId6"/>
            <a:stretch>
              <a:fillRect/>
            </a:stretch>
          </p:blipFill>
          <p:spPr>
            <a:xfrm>
              <a:off x="8521578" y="3566726"/>
              <a:ext cx="855687" cy="722841"/>
            </a:xfrm>
            <a:prstGeom prst="rect">
              <a:avLst/>
            </a:prstGeom>
          </p:spPr>
        </p:pic>
      </p:grpSp>
    </p:spTree>
    <p:extLst>
      <p:ext uri="{BB962C8B-B14F-4D97-AF65-F5344CB8AC3E}">
        <p14:creationId xmlns:p14="http://schemas.microsoft.com/office/powerpoint/2010/main" val="411320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par>
                                <p:cTn id="8" presetID="9" presetClass="entr" presetSubtype="0" fill="hold" nodeType="withEffect">
                                  <p:stCondLst>
                                    <p:cond delay="0"/>
                                  </p:stCondLst>
                                  <p:childTnLst>
                                    <p:set>
                                      <p:cBhvr>
                                        <p:cTn id="9" dur="1" fill="hold">
                                          <p:stCondLst>
                                            <p:cond delay="0"/>
                                          </p:stCondLst>
                                        </p:cTn>
                                        <p:tgtEl>
                                          <p:spTgt spid="17410"/>
                                        </p:tgtEl>
                                        <p:attrNameLst>
                                          <p:attrName>style.visibility</p:attrName>
                                        </p:attrNameLst>
                                      </p:cBhvr>
                                      <p:to>
                                        <p:strVal val="visible"/>
                                      </p:to>
                                    </p:set>
                                    <p:animEffect transition="in" filter="dissolve">
                                      <p:cBhvr>
                                        <p:cTn id="10" dur="500"/>
                                        <p:tgtEl>
                                          <p:spTgt spid="17410"/>
                                        </p:tgtEl>
                                      </p:cBhvr>
                                    </p:animEffect>
                                  </p:childTnLst>
                                </p:cTn>
                              </p:par>
                              <p:par>
                                <p:cTn id="11" presetID="9"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dissolv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dissolve">
                                      <p:cBhvr>
                                        <p:cTn id="23" dur="500"/>
                                        <p:tgtEl>
                                          <p:spTgt spid="7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dissolve">
                                      <p:cBhvr>
                                        <p:cTn id="2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59668"/>
              <a:ext cx="3498574" cy="369332"/>
              <a:chOff x="2994991" y="3970930"/>
              <a:chExt cx="3498574" cy="369332"/>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4214191" y="3970930"/>
                <a:ext cx="1047316" cy="369332"/>
              </a:xfrm>
              <a:prstGeom prst="rect">
                <a:avLst/>
              </a:prstGeom>
              <a:noFill/>
            </p:spPr>
            <p:txBody>
              <a:bodyPr wrap="square" rtlCol="0">
                <a:spAutoFit/>
              </a:bodyPr>
              <a:lstStyle/>
              <a:p>
                <a:r>
                  <a:rPr lang="en-BE" dirty="0"/>
                  <a:t>Select</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and,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1"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83266" y="4702986"/>
            <a:ext cx="7209987" cy="2038017"/>
            <a:chOff x="583266" y="4702986"/>
            <a:chExt cx="7209987" cy="2038017"/>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583266" y="4702986"/>
              <a:ext cx="7209987" cy="1853351"/>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994258" y="6371671"/>
              <a:ext cx="6096000" cy="369332"/>
            </a:xfrm>
            <a:prstGeom prst="rect">
              <a:avLst/>
            </a:prstGeom>
            <a:noFill/>
          </p:spPr>
          <p:txBody>
            <a:bodyPr wrap="square">
              <a:spAutoFit/>
            </a:bodyPr>
            <a:lstStyle/>
            <a:p>
              <a:r>
                <a:rPr lang="en-BE" dirty="0"/>
                <a:t>The input parameters derived from a boundary value analysis</a:t>
              </a:r>
            </a:p>
          </p:txBody>
        </p:sp>
      </p:grpSp>
      <p:grpSp>
        <p:nvGrpSpPr>
          <p:cNvPr id="59" name="Group 58">
            <a:extLst>
              <a:ext uri="{FF2B5EF4-FFF2-40B4-BE49-F238E27FC236}">
                <a16:creationId xmlns:a16="http://schemas.microsoft.com/office/drawing/2014/main" id="{16562230-0FCC-758F-975A-C356EFCF0265}"/>
              </a:ext>
            </a:extLst>
          </p:cNvPr>
          <p:cNvGrpSpPr/>
          <p:nvPr/>
        </p:nvGrpSpPr>
        <p:grpSpPr>
          <a:xfrm>
            <a:off x="7966547" y="4756983"/>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1068013"/>
              <a:chOff x="8064839" y="5303658"/>
              <a:chExt cx="1013688" cy="1068013"/>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368436"/>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dissolve">
                                      <p:cBhvr>
                                        <p:cTn id="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dirty="0"/>
              <a:t>Quality of a Test Suite</a:t>
            </a:r>
            <a:endParaRPr lang="en-BE"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2"/>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Groups</a:t>
            </a:r>
          </a:p>
        </p:txBody>
      </p:sp>
      <p:pic>
        <p:nvPicPr>
          <p:cNvPr id="5" name="Picture 4" descr="Chart, line chart&#10;&#10;Description automatically generated">
            <a:extLst>
              <a:ext uri="{FF2B5EF4-FFF2-40B4-BE49-F238E27FC236}">
                <a16:creationId xmlns:a16="http://schemas.microsoft.com/office/drawing/2014/main" id="{9967B0BE-145F-3312-CBA5-B084ED6BF73F}"/>
              </a:ext>
            </a:extLst>
          </p:cNvPr>
          <p:cNvPicPr>
            <a:picLocks noChangeAspect="1"/>
          </p:cNvPicPr>
          <p:nvPr/>
        </p:nvPicPr>
        <p:blipFill>
          <a:blip r:embed="rId2"/>
          <a:stretch>
            <a:fillRect/>
          </a:stretch>
        </p:blipFill>
        <p:spPr>
          <a:xfrm>
            <a:off x="251927" y="1097730"/>
            <a:ext cx="4056413" cy="4957838"/>
          </a:xfrm>
          <a:prstGeom prst="rect">
            <a:avLst/>
          </a:prstGeom>
          <a:ln>
            <a:solidFill>
              <a:schemeClr val="tx1"/>
            </a:solidFill>
          </a:ln>
        </p:spPr>
      </p:pic>
      <p:pic>
        <p:nvPicPr>
          <p:cNvPr id="7" name="Picture 6" descr="Text&#10;&#10;Description automatically generated">
            <a:extLst>
              <a:ext uri="{FF2B5EF4-FFF2-40B4-BE49-F238E27FC236}">
                <a16:creationId xmlns:a16="http://schemas.microsoft.com/office/drawing/2014/main" id="{C7C0C3B6-E364-62A5-39CD-3066EAC81290}"/>
              </a:ext>
            </a:extLst>
          </p:cNvPr>
          <p:cNvPicPr>
            <a:picLocks noChangeAspect="1"/>
          </p:cNvPicPr>
          <p:nvPr/>
        </p:nvPicPr>
        <p:blipFill>
          <a:blip r:embed="rId3"/>
          <a:stretch>
            <a:fillRect/>
          </a:stretch>
        </p:blipFill>
        <p:spPr>
          <a:xfrm>
            <a:off x="4497807" y="1203908"/>
            <a:ext cx="7208317" cy="1903186"/>
          </a:xfrm>
          <a:prstGeom prst="rect">
            <a:avLst/>
          </a:prstGeom>
          <a:ln>
            <a:solidFill>
              <a:schemeClr val="tx1"/>
            </a:solidFill>
          </a:ln>
        </p:spPr>
      </p:pic>
      <p:pic>
        <p:nvPicPr>
          <p:cNvPr id="3" name="Picture 2" descr="A picture containing text, newspaper, screenshot&#10;&#10;Description automatically generated">
            <a:extLst>
              <a:ext uri="{FF2B5EF4-FFF2-40B4-BE49-F238E27FC236}">
                <a16:creationId xmlns:a16="http://schemas.microsoft.com/office/drawing/2014/main" id="{EC47189B-90F0-39BB-EDE1-34A5704B81DD}"/>
              </a:ext>
            </a:extLst>
          </p:cNvPr>
          <p:cNvPicPr>
            <a:picLocks noChangeAspect="1"/>
          </p:cNvPicPr>
          <p:nvPr/>
        </p:nvPicPr>
        <p:blipFill rotWithShape="1">
          <a:blip r:embed="rId4"/>
          <a:srcRect b="50217"/>
          <a:stretch/>
        </p:blipFill>
        <p:spPr>
          <a:xfrm>
            <a:off x="5816788" y="3429000"/>
            <a:ext cx="4204996" cy="2771846"/>
          </a:xfrm>
          <a:prstGeom prst="rect">
            <a:avLst/>
          </a:prstGeom>
        </p:spPr>
      </p:pic>
    </p:spTree>
    <p:extLst>
      <p:ext uri="{BB962C8B-B14F-4D97-AF65-F5344CB8AC3E}">
        <p14:creationId xmlns:p14="http://schemas.microsoft.com/office/powerpoint/2010/main" val="3647665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(in both the Intermediate and the Final Report)</a:t>
            </a:r>
          </a:p>
          <a:p>
            <a:pPr lvl="1"/>
            <a:r>
              <a:rPr lang="en-GB" dirty="0"/>
              <a:t>At least Statement Coverage, but Branch Coverage is better.</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743627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 timeline&#10;&#10;Description automatically generated">
            <a:extLst>
              <a:ext uri="{FF2B5EF4-FFF2-40B4-BE49-F238E27FC236}">
                <a16:creationId xmlns:a16="http://schemas.microsoft.com/office/drawing/2014/main" id="{11188E03-1BEB-0CD6-889D-8D3CE11F8FAD}"/>
              </a:ext>
            </a:extLst>
          </p:cNvPr>
          <p:cNvPicPr>
            <a:picLocks noChangeAspect="1"/>
          </p:cNvPicPr>
          <p:nvPr/>
        </p:nvPicPr>
        <p:blipFill>
          <a:blip r:embed="rId2"/>
          <a:stretch>
            <a:fillRect/>
          </a:stretch>
        </p:blipFill>
        <p:spPr>
          <a:xfrm rot="796179">
            <a:off x="1233181" y="2674010"/>
            <a:ext cx="9972645" cy="2347820"/>
          </a:xfrm>
          <a:prstGeom prst="rect">
            <a:avLst/>
          </a:prstGeom>
        </p:spPr>
      </p:pic>
    </p:spTree>
    <p:extLst>
      <p:ext uri="{BB962C8B-B14F-4D97-AF65-F5344CB8AC3E}">
        <p14:creationId xmlns:p14="http://schemas.microsoft.com/office/powerpoint/2010/main" val="38773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Testing report</a:t>
            </a:r>
          </a:p>
        </p:txBody>
      </p:sp>
      <p:pic>
        <p:nvPicPr>
          <p:cNvPr id="4" name="Picture 3" descr="Graphical user interface, text, application&#10;&#10;Description automatically generated">
            <a:extLst>
              <a:ext uri="{FF2B5EF4-FFF2-40B4-BE49-F238E27FC236}">
                <a16:creationId xmlns:a16="http://schemas.microsoft.com/office/drawing/2014/main" id="{14893F71-64B4-E8F6-3E64-A194560B4F33}"/>
              </a:ext>
            </a:extLst>
          </p:cNvPr>
          <p:cNvPicPr>
            <a:picLocks noChangeAspect="1"/>
          </p:cNvPicPr>
          <p:nvPr/>
        </p:nvPicPr>
        <p:blipFill>
          <a:blip r:embed="rId2"/>
          <a:stretch>
            <a:fillRect/>
          </a:stretch>
        </p:blipFill>
        <p:spPr>
          <a:xfrm>
            <a:off x="610892" y="1324946"/>
            <a:ext cx="9314936" cy="2494829"/>
          </a:xfrm>
          <a:prstGeom prst="rect">
            <a:avLst/>
          </a:prstGeom>
        </p:spPr>
      </p:pic>
      <p:sp>
        <p:nvSpPr>
          <p:cNvPr id="6" name="TextBox 5">
            <a:extLst>
              <a:ext uri="{FF2B5EF4-FFF2-40B4-BE49-F238E27FC236}">
                <a16:creationId xmlns:a16="http://schemas.microsoft.com/office/drawing/2014/main" id="{B0FBD2A7-2085-84CC-9C07-196B65964032}"/>
              </a:ext>
            </a:extLst>
          </p:cNvPr>
          <p:cNvSpPr txBox="1"/>
          <p:nvPr/>
        </p:nvSpPr>
        <p:spPr>
          <a:xfrm>
            <a:off x="774441" y="4394718"/>
            <a:ext cx="3069771" cy="923330"/>
          </a:xfrm>
          <a:prstGeom prst="rect">
            <a:avLst/>
          </a:prstGeom>
          <a:noFill/>
          <a:ln>
            <a:solidFill>
              <a:schemeClr val="tx1"/>
            </a:solidFill>
          </a:ln>
        </p:spPr>
        <p:txBody>
          <a:bodyPr wrap="square" rtlCol="0">
            <a:spAutoFit/>
          </a:bodyPr>
          <a:lstStyle/>
          <a:p>
            <a:r>
              <a:rPr lang="en-BE" dirty="0"/>
              <a:t>Report</a:t>
            </a:r>
          </a:p>
          <a:p>
            <a:pPr marL="285750" indent="-285750">
              <a:buFont typeface="Arial" panose="020B0604020202020204" pitchFamily="34" charset="0"/>
              <a:buChar char="•"/>
            </a:pPr>
            <a:r>
              <a:rPr lang="en-BE" dirty="0"/>
              <a:t>Unit test code snippets</a:t>
            </a:r>
          </a:p>
          <a:p>
            <a:pPr marL="285750" indent="-285750">
              <a:buFont typeface="Arial" panose="020B0604020202020204" pitchFamily="34" charset="0"/>
              <a:buChar char="•"/>
            </a:pPr>
            <a:r>
              <a:rPr lang="en-GB" dirty="0"/>
              <a:t>C</a:t>
            </a:r>
            <a:r>
              <a:rPr lang="en-BE" dirty="0"/>
              <a:t>overage screenshots</a:t>
            </a:r>
          </a:p>
        </p:txBody>
      </p:sp>
      <p:pic>
        <p:nvPicPr>
          <p:cNvPr id="9" name="Picture 8">
            <a:extLst>
              <a:ext uri="{FF2B5EF4-FFF2-40B4-BE49-F238E27FC236}">
                <a16:creationId xmlns:a16="http://schemas.microsoft.com/office/drawing/2014/main" id="{8C856C86-4150-40D7-CC93-BE2DB0B8DBE8}"/>
              </a:ext>
            </a:extLst>
          </p:cNvPr>
          <p:cNvPicPr>
            <a:picLocks noChangeAspect="1"/>
          </p:cNvPicPr>
          <p:nvPr/>
        </p:nvPicPr>
        <p:blipFill>
          <a:blip r:embed="rId3"/>
          <a:stretch>
            <a:fillRect/>
          </a:stretch>
        </p:blipFill>
        <p:spPr>
          <a:xfrm>
            <a:off x="6603684" y="3135086"/>
            <a:ext cx="3407702" cy="2687216"/>
          </a:xfrm>
          <a:prstGeom prst="rect">
            <a:avLst/>
          </a:prstGeom>
          <a:ln>
            <a:solidFill>
              <a:schemeClr val="tx1"/>
            </a:solidFill>
          </a:ln>
        </p:spPr>
      </p:pic>
      <p:sp>
        <p:nvSpPr>
          <p:cNvPr id="10" name="TextBox 9">
            <a:extLst>
              <a:ext uri="{FF2B5EF4-FFF2-40B4-BE49-F238E27FC236}">
                <a16:creationId xmlns:a16="http://schemas.microsoft.com/office/drawing/2014/main" id="{0A09FA97-6E10-E6AE-B66B-35199BAA5964}"/>
              </a:ext>
            </a:extLst>
          </p:cNvPr>
          <p:cNvSpPr txBox="1"/>
          <p:nvPr/>
        </p:nvSpPr>
        <p:spPr>
          <a:xfrm>
            <a:off x="8444204" y="4777273"/>
            <a:ext cx="2267339" cy="584775"/>
          </a:xfrm>
          <a:prstGeom prst="rect">
            <a:avLst/>
          </a:prstGeom>
          <a:solidFill>
            <a:schemeClr val="bg1"/>
          </a:solidFill>
          <a:ln w="28575">
            <a:solidFill>
              <a:srgbClr val="C00000"/>
            </a:solidFill>
          </a:ln>
        </p:spPr>
        <p:txBody>
          <a:bodyPr wrap="square" rtlCol="0">
            <a:spAutoFit/>
          </a:bodyPr>
          <a:lstStyle/>
          <a:p>
            <a:r>
              <a:rPr lang="en-BE" sz="1600" dirty="0"/>
              <a:t>Write tests that are not in default-test</a:t>
            </a:r>
          </a:p>
        </p:txBody>
      </p:sp>
    </p:spTree>
    <p:extLst>
      <p:ext uri="{BB962C8B-B14F-4D97-AF65-F5344CB8AC3E}">
        <p14:creationId xmlns:p14="http://schemas.microsoft.com/office/powerpoint/2010/main" val="40314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4155310"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5234531" y="5939250"/>
            <a:ext cx="2130452" cy="338554"/>
          </a:xfrm>
          <a:prstGeom prst="rect">
            <a:avLst/>
          </a:prstGeom>
          <a:noFill/>
          <a:ln w="38100">
            <a:solidFill>
              <a:srgbClr val="134C13"/>
            </a:solidFill>
          </a:ln>
        </p:spPr>
        <p:txBody>
          <a:bodyPr wrap="square" rtlCol="0">
            <a:spAutoFit/>
          </a:bodyPr>
          <a:lstStyle/>
          <a:p>
            <a:pPr algn="ctr"/>
            <a:r>
              <a:rPr lang="en-BE" sz="1600" dirty="0"/>
              <a:t>More unit tests (100%)</a:t>
            </a:r>
          </a:p>
        </p:txBody>
      </p:sp>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523220"/>
            </a:xfrm>
            <a:prstGeom prst="rect">
              <a:avLst/>
            </a:prstGeom>
            <a:noFill/>
          </p:spPr>
          <p:txBody>
            <a:bodyPr wrap="square" rtlCol="0">
              <a:spAutoFit/>
            </a:bodyPr>
            <a:lstStyle/>
            <a:p>
              <a:pPr algn="ctr"/>
              <a:r>
                <a:rPr lang="en-BE" sz="1400" dirty="0"/>
                <a:t>Test implementation / maintainance</a:t>
              </a:r>
            </a:p>
          </p:txBody>
        </p:sp>
      </p:grpSp>
      <p:grpSp>
        <p:nvGrpSpPr>
          <p:cNvPr id="26" name="Group 25">
            <a:extLst>
              <a:ext uri="{FF2B5EF4-FFF2-40B4-BE49-F238E27FC236}">
                <a16:creationId xmlns:a16="http://schemas.microsoft.com/office/drawing/2014/main" id="{BC81E245-966E-0CD0-B1F1-AF10E7A3CF3B}"/>
              </a:ext>
            </a:extLst>
          </p:cNvPr>
          <p:cNvGrpSpPr/>
          <p:nvPr/>
        </p:nvGrpSpPr>
        <p:grpSpPr>
          <a:xfrm>
            <a:off x="2459759"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Tests</a:t>
            </a:r>
            <a:endParaRPr lang="en-GB" dirty="0">
              <a:effectLst/>
              <a:latin typeface="Helvetica" pitchFamily="2" charset="0"/>
            </a:endParaRPr>
          </a:p>
        </p:txBody>
      </p:sp>
      <p:sp>
        <p:nvSpPr>
          <p:cNvPr id="5" name="TextBox 4">
            <a:extLst>
              <a:ext uri="{FF2B5EF4-FFF2-40B4-BE49-F238E27FC236}">
                <a16:creationId xmlns:a16="http://schemas.microsoft.com/office/drawing/2014/main" id="{6433D78A-299C-F917-5EFC-CDBC91E1A111}"/>
              </a:ext>
            </a:extLst>
          </p:cNvPr>
          <p:cNvSpPr txBox="1"/>
          <p:nvPr/>
        </p:nvSpPr>
        <p:spPr>
          <a:xfrm>
            <a:off x="1092818" y="1929163"/>
            <a:ext cx="8920976" cy="1938992"/>
          </a:xfrm>
          <a:prstGeom prst="rect">
            <a:avLst/>
          </a:prstGeom>
          <a:noFill/>
          <a:ln w="38100">
            <a:solidFill>
              <a:srgbClr val="134C13"/>
            </a:solidFill>
          </a:ln>
        </p:spPr>
        <p:txBody>
          <a:bodyPr wrap="square">
            <a:spAutoFit/>
          </a:bodyPr>
          <a:lstStyle/>
          <a:p>
            <a:r>
              <a:rPr lang="en-BE" sz="2400" dirty="0"/>
              <a:t>A </a:t>
            </a:r>
            <a:r>
              <a:rPr lang="en-BE" sz="2400" b="1" dirty="0"/>
              <a:t>unit test</a:t>
            </a:r>
            <a:r>
              <a:rPr lang="en-BE" sz="2400" dirty="0"/>
              <a:t> is a piece of code that executes a small part of your production code base in a particular context. The test will show you, in a split second, that your code works as you expect it to work. If unit test coverage is pretty high, and you can check in less than a minute that all parts of your system under development are working correctly</a:t>
            </a:r>
          </a:p>
        </p:txBody>
      </p:sp>
      <p:grpSp>
        <p:nvGrpSpPr>
          <p:cNvPr id="8" name="Group 7">
            <a:extLst>
              <a:ext uri="{FF2B5EF4-FFF2-40B4-BE49-F238E27FC236}">
                <a16:creationId xmlns:a16="http://schemas.microsoft.com/office/drawing/2014/main" id="{EB50385B-BB4E-D033-A060-6BDCD4E9C2BA}"/>
              </a:ext>
            </a:extLst>
          </p:cNvPr>
          <p:cNvGrpSpPr/>
          <p:nvPr/>
        </p:nvGrpSpPr>
        <p:grpSpPr>
          <a:xfrm>
            <a:off x="4521948" y="4083085"/>
            <a:ext cx="1386353" cy="1739149"/>
            <a:chOff x="4521948" y="4083085"/>
            <a:chExt cx="1386353" cy="1739149"/>
          </a:xfrm>
        </p:grpSpPr>
        <p:pic>
          <p:nvPicPr>
            <p:cNvPr id="6" name="Picture 4" descr="Definition of a test case – Bartek Rohard Warszawski">
              <a:extLst>
                <a:ext uri="{FF2B5EF4-FFF2-40B4-BE49-F238E27FC236}">
                  <a16:creationId xmlns:a16="http://schemas.microsoft.com/office/drawing/2014/main" id="{A82CB59A-E040-56F1-140A-0B2026B5A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60404">
              <a:off x="4521948" y="4240843"/>
              <a:ext cx="1386353" cy="15813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A62335-C3E9-76F7-970D-76BCCEC871C9}"/>
                </a:ext>
              </a:extLst>
            </p:cNvPr>
            <p:cNvSpPr txBox="1"/>
            <p:nvPr/>
          </p:nvSpPr>
          <p:spPr>
            <a:xfrm>
              <a:off x="4683967" y="4083085"/>
              <a:ext cx="989045" cy="338554"/>
            </a:xfrm>
            <a:prstGeom prst="rect">
              <a:avLst/>
            </a:prstGeom>
            <a:noFill/>
          </p:spPr>
          <p:txBody>
            <a:bodyPr wrap="square" rtlCol="0">
              <a:spAutoFit/>
            </a:bodyPr>
            <a:lstStyle/>
            <a:p>
              <a:pPr algn="ctr"/>
              <a:r>
                <a:rPr lang="en-BE" sz="1600" dirty="0"/>
                <a:t>Unit Test</a:t>
              </a:r>
            </a:p>
          </p:txBody>
        </p:sp>
      </p:grpSp>
    </p:spTree>
    <p:extLst>
      <p:ext uri="{BB962C8B-B14F-4D97-AF65-F5344CB8AC3E}">
        <p14:creationId xmlns:p14="http://schemas.microsoft.com/office/powerpoint/2010/main" val="4287080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3108543"/>
          </a:xfrm>
          <a:prstGeom prst="rect">
            <a:avLst/>
          </a:prstGeom>
          <a:noFill/>
        </p:spPr>
        <p:txBody>
          <a:bodyPr wrap="square">
            <a:spAutoFit/>
          </a:bodyPr>
          <a:lstStyle/>
          <a:p>
            <a:pPr marL="342900" indent="-342900">
              <a:buFont typeface="Arial" panose="020B0604020202020204" pitchFamily="34" charset="0"/>
              <a:buChar char="•"/>
            </a:pPr>
            <a:r>
              <a:rPr lang="en-GB" sz="2800" dirty="0">
                <a:effectLst/>
                <a:latin typeface="Times"/>
              </a:rPr>
              <a:t>Unit tests give you immediate feedback about your entire code base. Provided that test coverage is sufficiently high.</a:t>
            </a:r>
          </a:p>
          <a:p>
            <a:pPr marL="342900" indent="-342900">
              <a:buFont typeface="Arial" panose="020B0604020202020204" pitchFamily="34" charset="0"/>
              <a:buChar char="•"/>
            </a:pPr>
            <a:r>
              <a:rPr lang="en-GB" sz="2800" dirty="0">
                <a:effectLst/>
                <a:latin typeface="Times"/>
              </a:rPr>
              <a:t>A high coverage with unit tests can prevent time-consuming and frustrating debugging sessions.</a:t>
            </a:r>
            <a:endParaRPr lang="en-GB" sz="2800" dirty="0">
              <a:latin typeface="Times"/>
            </a:endParaRPr>
          </a:p>
          <a:p>
            <a:pPr marL="342900" indent="-342900">
              <a:buFont typeface="Arial" panose="020B0604020202020204" pitchFamily="34" charset="0"/>
              <a:buChar char="•"/>
            </a:pPr>
            <a:r>
              <a:rPr lang="en-GB" sz="2800" dirty="0">
                <a:effectLst/>
                <a:latin typeface="Times"/>
              </a:rPr>
              <a:t>Unit tests are a kind of executable documentation because they show exactly how the code is designed to be used.</a:t>
            </a:r>
          </a:p>
          <a:p>
            <a:pPr marL="342900" indent="-342900">
              <a:buFont typeface="Arial" panose="020B0604020202020204" pitchFamily="34" charset="0"/>
              <a:buChar char="•"/>
            </a:pPr>
            <a:r>
              <a:rPr lang="en-GB" sz="2800" dirty="0">
                <a:latin typeface="Times"/>
              </a:rPr>
              <a:t>Unit testing makes development go faster.</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16119</TotalTime>
  <Words>2491</Words>
  <Application>Microsoft Macintosh PowerPoint</Application>
  <PresentationFormat>Widescreen</PresentationFormat>
  <Paragraphs>266</Paragraphs>
  <Slides>34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Cambria Math</vt:lpstr>
      <vt:lpstr>Courier</vt:lpstr>
      <vt:lpstr>Helvetica</vt:lpstr>
      <vt:lpstr>Times</vt:lpstr>
      <vt:lpstr>Office Theme 2013 - 2022</vt:lpstr>
      <vt:lpstr>Software Testing</vt:lpstr>
      <vt:lpstr>Announcements – Git and GitHub</vt:lpstr>
      <vt:lpstr>Announcements - Groups</vt:lpstr>
      <vt:lpstr>Announcements – Testing report</vt:lpstr>
      <vt:lpstr>PowerPoint Presentation</vt:lpstr>
      <vt:lpstr>The Need for Testing</vt:lpstr>
      <vt:lpstr>The Test Pyramid</vt:lpstr>
      <vt:lpstr>Unit Tests</vt:lpstr>
      <vt:lpstr>Why are unit tests useful?</vt:lpstr>
      <vt:lpstr>Unit Tests Frameworks</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John Businge</dc:creator>
  <cp:lastModifiedBy>John Businge</cp:lastModifiedBy>
  <cp:revision>35</cp:revision>
  <dcterms:created xsi:type="dcterms:W3CDTF">2023-01-22T00:21:02Z</dcterms:created>
  <dcterms:modified xsi:type="dcterms:W3CDTF">2024-01-30T23:57:06Z</dcterms:modified>
</cp:coreProperties>
</file>